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318" r:id="rId2"/>
    <p:sldId id="406" r:id="rId3"/>
    <p:sldId id="432" r:id="rId4"/>
    <p:sldId id="433" r:id="rId5"/>
    <p:sldId id="435" r:id="rId6"/>
    <p:sldId id="436" r:id="rId7"/>
    <p:sldId id="407" r:id="rId8"/>
    <p:sldId id="437" r:id="rId9"/>
    <p:sldId id="438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B0B2B3"/>
    <a:srgbClr val="8497B0"/>
    <a:srgbClr val="2F6472"/>
    <a:srgbClr val="9BAEB7"/>
    <a:srgbClr val="F8FBFC"/>
    <a:srgbClr val="ECEFF3"/>
    <a:srgbClr val="DE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6C53FE-BE84-45AB-BD8C-4CF05BB0660C}" v="665" dt="2019-03-17T16:17:23.5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257" autoAdjust="0"/>
  </p:normalViewPr>
  <p:slideViewPr>
    <p:cSldViewPr snapToGrid="0">
      <p:cViewPr varScale="1">
        <p:scale>
          <a:sx n="88" d="100"/>
          <a:sy n="88" d="100"/>
        </p:scale>
        <p:origin x="14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B3A410-84AB-4AFF-8DA2-54DBA92A72B0}" type="datetimeFigureOut">
              <a:rPr lang="zh-CN" altLang="en-US" smtClean="0"/>
              <a:t>2021/11/4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874DD-C69B-41A3-AB7B-53342C18BA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78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（二维）几何变换</a:t>
            </a:r>
            <a:r>
              <a:rPr lang="zh-CN" altLang="en-US" dirty="0">
                <a:sym typeface="Wingdings" panose="05000000000000000000" pitchFamily="2" charset="2"/>
              </a:rPr>
              <a:t>：使用矩阵，对像素操作，画出</a:t>
            </a:r>
            <a:r>
              <a:rPr lang="en-US" altLang="zh-CN" dirty="0">
                <a:sym typeface="Wingdings" panose="05000000000000000000" pitchFamily="2" charset="2"/>
              </a:rPr>
              <a:t>3*3</a:t>
            </a:r>
            <a:r>
              <a:rPr lang="zh-CN" altLang="en-US" dirty="0">
                <a:sym typeface="Wingdings" panose="05000000000000000000" pitchFamily="2" charset="2"/>
              </a:rPr>
              <a:t>矩阵以及分块，</a:t>
            </a:r>
            <a:r>
              <a:rPr lang="en-US" altLang="zh-CN" dirty="0">
                <a:sym typeface="Wingdings" panose="05000000000000000000" pitchFamily="2" charset="2"/>
              </a:rPr>
              <a:t>T1</a:t>
            </a:r>
            <a:r>
              <a:rPr lang="zh-CN" altLang="en-US" dirty="0">
                <a:sym typeface="Wingdings" panose="05000000000000000000" pitchFamily="2" charset="2"/>
              </a:rPr>
              <a:t>：比例，旋转，对称，错切；</a:t>
            </a:r>
            <a:r>
              <a:rPr lang="en-US" altLang="zh-CN" dirty="0">
                <a:sym typeface="Wingdings" panose="05000000000000000000" pitchFamily="2" charset="2"/>
              </a:rPr>
              <a:t>T2</a:t>
            </a:r>
            <a:r>
              <a:rPr lang="zh-CN" altLang="en-US" dirty="0">
                <a:sym typeface="Wingdings" panose="05000000000000000000" pitchFamily="2" charset="2"/>
              </a:rPr>
              <a:t>：平移；</a:t>
            </a:r>
            <a:r>
              <a:rPr lang="en-US" altLang="zh-CN" dirty="0">
                <a:sym typeface="Wingdings" panose="05000000000000000000" pitchFamily="2" charset="2"/>
              </a:rPr>
              <a:t>T3</a:t>
            </a:r>
            <a:r>
              <a:rPr lang="zh-CN" altLang="en-US" dirty="0">
                <a:sym typeface="Wingdings" panose="05000000000000000000" pitchFamily="2" charset="2"/>
              </a:rPr>
              <a:t>：投影；</a:t>
            </a:r>
            <a:r>
              <a:rPr lang="en-US" altLang="zh-CN" dirty="0">
                <a:sym typeface="Wingdings" panose="05000000000000000000" pitchFamily="2" charset="2"/>
              </a:rPr>
              <a:t>T4:</a:t>
            </a:r>
            <a:r>
              <a:rPr lang="zh-CN" altLang="en-US" dirty="0">
                <a:sym typeface="Wingdings" panose="05000000000000000000" pitchFamily="2" charset="2"/>
              </a:rPr>
              <a:t>整体缩放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/>
              <a:t>齐次坐标</a:t>
            </a:r>
            <a:r>
              <a:rPr lang="zh-CN" altLang="en-US" dirty="0">
                <a:sym typeface="Wingdings" panose="05000000000000000000" pitchFamily="2" charset="2"/>
              </a:rPr>
              <a:t>（</a:t>
            </a:r>
            <a:r>
              <a:rPr lang="en-US" altLang="zh-CN" dirty="0" err="1">
                <a:sym typeface="Wingdings" panose="05000000000000000000" pitchFamily="2" charset="2"/>
              </a:rPr>
              <a:t>x,y</a:t>
            </a:r>
            <a:r>
              <a:rPr lang="zh-CN" altLang="en-US" dirty="0">
                <a:sym typeface="Wingdings" panose="05000000000000000000" pitchFamily="2" charset="2"/>
              </a:rPr>
              <a:t>）</a:t>
            </a:r>
            <a:r>
              <a:rPr lang="en-US" altLang="zh-CN" dirty="0">
                <a:sym typeface="Wingdings" panose="05000000000000000000" pitchFamily="2" charset="2"/>
              </a:rPr>
              <a:t>(</a:t>
            </a:r>
            <a:r>
              <a:rPr lang="en-US" altLang="zh-CN" dirty="0" err="1">
                <a:sym typeface="Wingdings" panose="05000000000000000000" pitchFamily="2" charset="2"/>
              </a:rPr>
              <a:t>xz,yz,z</a:t>
            </a:r>
            <a:r>
              <a:rPr lang="en-US" altLang="zh-CN" dirty="0">
                <a:sym typeface="Wingdings" panose="05000000000000000000" pitchFamily="2" charset="2"/>
              </a:rPr>
              <a:t>)</a:t>
            </a: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/>
              <a:t>举例（平移和比例），具体变换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坐标变换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变换矩阵</a:t>
            </a:r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仿射变换和投影变换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仿射变换：点共线特性不变，平行特征不变，但线段长度和直线夹角可能改变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投影变换：点共线特性不变，平行特征可能改变</a:t>
            </a:r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计算变换矩阵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仿射变换：需要</a:t>
            </a:r>
            <a:r>
              <a:rPr lang="en-US" altLang="zh-CN" dirty="0">
                <a:sym typeface="Wingdings" panose="05000000000000000000" pitchFamily="2" charset="2"/>
              </a:rPr>
              <a:t>3</a:t>
            </a:r>
            <a:r>
              <a:rPr lang="zh-CN" altLang="en-US" dirty="0">
                <a:sym typeface="Wingdings" panose="05000000000000000000" pitchFamily="2" charset="2"/>
              </a:rPr>
              <a:t>个点，计算</a:t>
            </a:r>
            <a:r>
              <a:rPr lang="en-US" altLang="zh-CN" dirty="0">
                <a:sym typeface="Wingdings" panose="05000000000000000000" pitchFamily="2" charset="2"/>
              </a:rPr>
              <a:t>6</a:t>
            </a:r>
            <a:r>
              <a:rPr lang="zh-CN" altLang="en-US" dirty="0">
                <a:sym typeface="Wingdings" panose="05000000000000000000" pitchFamily="2" charset="2"/>
              </a:rPr>
              <a:t>个参数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投影变换：需要</a:t>
            </a:r>
            <a:r>
              <a:rPr lang="en-US" altLang="zh-CN" dirty="0">
                <a:sym typeface="Wingdings" panose="05000000000000000000" pitchFamily="2" charset="2"/>
              </a:rPr>
              <a:t>4</a:t>
            </a:r>
            <a:r>
              <a:rPr lang="zh-CN" altLang="en-US" dirty="0">
                <a:sym typeface="Wingdings" panose="05000000000000000000" pitchFamily="2" charset="2"/>
              </a:rPr>
              <a:t>个点，计算</a:t>
            </a:r>
            <a:r>
              <a:rPr lang="en-US" altLang="zh-CN" dirty="0">
                <a:sym typeface="Wingdings" panose="05000000000000000000" pitchFamily="2" charset="2"/>
              </a:rPr>
              <a:t>8</a:t>
            </a:r>
            <a:r>
              <a:rPr lang="zh-CN" altLang="en-US" dirty="0">
                <a:sym typeface="Wingdings" panose="05000000000000000000" pitchFamily="2" charset="2"/>
              </a:rPr>
              <a:t>个参数（应用，二维码矫正）</a:t>
            </a:r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插值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问题背景：对图像进行几何变换，像素数量发生变化，需要用插值法估计新的像素值。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举例：放大（插值），缩小（采样）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/>
              <a:t>方法：最邻近插值法，双线性插值法，三次插值法（画图举例）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874DD-C69B-41A3-AB7B-53342C18BA5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133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E10B1-8083-604B-A3F2-3F7712482B30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6324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E10B1-8083-604B-A3F2-3F7712482B30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7828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E10B1-8083-604B-A3F2-3F7712482B30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6566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E10B1-8083-604B-A3F2-3F7712482B30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0601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E10B1-8083-604B-A3F2-3F7712482B30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0828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E10B1-8083-604B-A3F2-3F7712482B30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1593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E10B1-8083-604B-A3F2-3F7712482B30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7238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提示：旋转矩形框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E10B1-8083-604B-A3F2-3F7712482B30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2795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3E807-B156-EB4C-99D2-DE7997348AF1}" type="datetimeFigureOut">
              <a:rPr kumimoji="1" lang="zh-CN" altLang="en-US" smtClean="0"/>
              <a:t>2021/11/4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0CD70-9B6D-0D49-BA4F-A47B093EE232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99858" y="0"/>
            <a:ext cx="7320942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 flipH="1">
            <a:off x="-2" y="0"/>
            <a:ext cx="6699859" cy="6858000"/>
          </a:xfrm>
          <a:prstGeom prst="rect">
            <a:avLst/>
          </a:prstGeom>
          <a:gradFill>
            <a:gsLst>
              <a:gs pos="0">
                <a:srgbClr val="DEE3E9"/>
              </a:gs>
              <a:gs pos="52000">
                <a:srgbClr val="ECEFF3"/>
              </a:gs>
              <a:gs pos="100000">
                <a:srgbClr val="F8FBFC"/>
              </a:gs>
            </a:gsLst>
            <a:lin ang="156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9239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3E807-B156-EB4C-99D2-DE7997348AF1}" type="datetimeFigureOut">
              <a:rPr kumimoji="1" lang="zh-CN" altLang="en-US" smtClean="0"/>
              <a:t>2021/11/4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0CD70-9B6D-0D49-BA4F-A47B093EE2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6198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3E807-B156-EB4C-99D2-DE7997348AF1}" type="datetimeFigureOut">
              <a:rPr kumimoji="1" lang="zh-CN" altLang="en-US" smtClean="0"/>
              <a:t>2021/11/4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0CD70-9B6D-0D49-BA4F-A47B093EE2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2395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3E807-B156-EB4C-99D2-DE7997348AF1}" type="datetimeFigureOut">
              <a:rPr kumimoji="1" lang="zh-CN" altLang="en-US" smtClean="0"/>
              <a:t>2021/11/4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0CD70-9B6D-0D49-BA4F-A47B093EE2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7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3E807-B156-EB4C-99D2-DE7997348AF1}" type="datetimeFigureOut">
              <a:rPr kumimoji="1" lang="zh-CN" altLang="en-US" smtClean="0"/>
              <a:t>2021/11/4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0CD70-9B6D-0D49-BA4F-A47B093EE2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076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3E807-B156-EB4C-99D2-DE7997348AF1}" type="datetimeFigureOut">
              <a:rPr kumimoji="1" lang="zh-CN" altLang="en-US" smtClean="0"/>
              <a:t>2021/11/4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0CD70-9B6D-0D49-BA4F-A47B093EE2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1939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3E807-B156-EB4C-99D2-DE7997348AF1}" type="datetimeFigureOut">
              <a:rPr kumimoji="1" lang="zh-CN" altLang="en-US" smtClean="0"/>
              <a:t>2021/11/4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0CD70-9B6D-0D49-BA4F-A47B093EE2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5428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3E807-B156-EB4C-99D2-DE7997348AF1}" type="datetimeFigureOut">
              <a:rPr kumimoji="1" lang="zh-CN" altLang="en-US" smtClean="0"/>
              <a:t>2021/11/4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0CD70-9B6D-0D49-BA4F-A47B093EE2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7054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3E807-B156-EB4C-99D2-DE7997348AF1}" type="datetimeFigureOut">
              <a:rPr kumimoji="1" lang="zh-CN" altLang="en-US" smtClean="0"/>
              <a:t>2021/11/4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0CD70-9B6D-0D49-BA4F-A47B093EE232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058" y="0"/>
            <a:ext cx="7320942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 flipH="1">
            <a:off x="-2" y="0"/>
            <a:ext cx="6699859" cy="6858000"/>
          </a:xfrm>
          <a:prstGeom prst="rect">
            <a:avLst/>
          </a:prstGeom>
          <a:gradFill>
            <a:gsLst>
              <a:gs pos="0">
                <a:srgbClr val="DEE3E9"/>
              </a:gs>
              <a:gs pos="52000">
                <a:srgbClr val="ECEFF3"/>
              </a:gs>
              <a:gs pos="100000">
                <a:srgbClr val="F8FBFC"/>
              </a:gs>
            </a:gsLst>
            <a:lin ang="156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 flipH="1">
            <a:off x="-1" y="0"/>
            <a:ext cx="12192001" cy="6858000"/>
          </a:xfrm>
          <a:prstGeom prst="rect">
            <a:avLst/>
          </a:prstGeom>
          <a:gradFill>
            <a:gsLst>
              <a:gs pos="0">
                <a:srgbClr val="DEE3E9">
                  <a:alpha val="84000"/>
                </a:srgbClr>
              </a:gs>
              <a:gs pos="52000">
                <a:srgbClr val="ECEFF3">
                  <a:alpha val="90000"/>
                </a:srgbClr>
              </a:gs>
              <a:gs pos="100000">
                <a:srgbClr val="F8FBFC">
                  <a:alpha val="93000"/>
                </a:srgbClr>
              </a:gs>
            </a:gsLst>
            <a:lin ang="156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6A713AB-8D57-430D-8F9E-74CB3B0C2AF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513" y="788486"/>
            <a:ext cx="6738493" cy="575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645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3E807-B156-EB4C-99D2-DE7997348AF1}" type="datetimeFigureOut">
              <a:rPr kumimoji="1" lang="zh-CN" altLang="en-US" smtClean="0"/>
              <a:t>2021/11/4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0CD70-9B6D-0D49-BA4F-A47B093EE2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1495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3E807-B156-EB4C-99D2-DE7997348AF1}" type="datetimeFigureOut">
              <a:rPr kumimoji="1" lang="zh-CN" altLang="en-US" smtClean="0"/>
              <a:t>2021/11/4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0CD70-9B6D-0D49-BA4F-A47B093EE2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0796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3E807-B156-EB4C-99D2-DE7997348AF1}" type="datetimeFigureOut">
              <a:rPr kumimoji="1" lang="zh-CN" altLang="en-US" smtClean="0"/>
              <a:t>2021/11/4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70CD70-9B6D-0D49-BA4F-A47B093EE2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1907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pic/%E6%95%B0%E5%AD%97%E5%9B%BE%E5%83%8F%E5%A4%84%E7%90%86/5199259/0/b3508d13abaefcc36438db30?fr=lemma&amp;ct=singl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pic/%E6%95%B0%E5%AD%97%E5%9B%BE%E5%83%8F%E5%A4%84%E7%90%86/5199259/0/b3508d13abaefcc36438db30?fr=lemma&amp;ct=singl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pic/%E6%95%B0%E5%AD%97%E5%9B%BE%E5%83%8F%E5%A4%84%E7%90%86/5199259/0/b3508d13abaefcc36438db30?fr=lemma&amp;ct=singl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pic/%E6%95%B0%E5%AD%97%E5%9B%BE%E5%83%8F%E5%A4%84%E7%90%86/5199259/0/b3508d13abaefcc36438db30?fr=lemma&amp;ct=singl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pic/%E6%95%B0%E5%AD%97%E5%9B%BE%E5%83%8F%E5%A4%84%E7%90%86/5199259/0/b3508d13abaefcc36438db30?fr=lemma&amp;ct=singl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pic/%E6%95%B0%E5%AD%97%E5%9B%BE%E5%83%8F%E5%A4%84%E7%90%86/5199259/0/b3508d13abaefcc36438db30?fr=lemma&amp;ct=singl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pic/%E6%95%B0%E5%AD%97%E5%9B%BE%E5%83%8F%E5%A4%84%E7%90%86/5199259/0/b3508d13abaefcc36438db30?fr=lemma&amp;ct=singl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pic/%E6%95%B0%E5%AD%97%E5%9B%BE%E5%83%8F%E5%A4%84%E7%90%86/5199259/0/b3508d13abaefcc36438db30?fr=lemma&amp;ct=singl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1500"/>
                    </a14:imgEffect>
                    <a14:imgEffect>
                      <a14:saturation sat="66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035" y="2772835"/>
            <a:ext cx="1020233" cy="102023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828800" y="1008648"/>
            <a:ext cx="5577556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zh-CN" altLang="en-US" sz="6000" b="1" dirty="0">
                <a:solidFill>
                  <a:srgbClr val="215968"/>
                </a:solidFill>
                <a:latin typeface="黑体" panose="02010609060101010101" pitchFamily="49" charset="-122"/>
                <a:ea typeface="黑体" panose="02010609060101010101" pitchFamily="49" charset="-122"/>
                <a:cs typeface="Lantinghei SC Heavy" charset="-122"/>
              </a:rPr>
              <a:t>数字图像处理</a:t>
            </a:r>
            <a:endParaRPr lang="en-US" altLang="zh-CN" sz="6000" b="1" dirty="0">
              <a:solidFill>
                <a:srgbClr val="215968"/>
              </a:solidFill>
              <a:latin typeface="黑体" panose="02010609060101010101" pitchFamily="49" charset="-122"/>
              <a:ea typeface="黑体" panose="02010609060101010101" pitchFamily="49" charset="-122"/>
              <a:cs typeface="Lantinghei SC Heavy" charset="-122"/>
            </a:endParaRPr>
          </a:p>
          <a:p>
            <a:endParaRPr lang="en-US" altLang="zh-CN" sz="4000" b="1" dirty="0">
              <a:solidFill>
                <a:srgbClr val="215968"/>
              </a:solidFill>
              <a:latin typeface="黑体" panose="02010609060101010101" pitchFamily="49" charset="-122"/>
              <a:ea typeface="黑体" panose="02010609060101010101" pitchFamily="49" charset="-122"/>
              <a:cs typeface="Lantinghei SC Heavy" charset="-122"/>
            </a:endParaRPr>
          </a:p>
          <a:p>
            <a:r>
              <a:rPr lang="zh-CN" altLang="en-US" sz="4000" b="1" dirty="0">
                <a:solidFill>
                  <a:srgbClr val="215968"/>
                </a:solidFill>
                <a:latin typeface="黑体" panose="02010609060101010101" pitchFamily="49" charset="-122"/>
                <a:ea typeface="黑体" panose="02010609060101010101" pitchFamily="49" charset="-122"/>
                <a:cs typeface="Lantinghei SC Heavy" charset="-122"/>
              </a:rPr>
              <a:t>第六周课堂练习</a:t>
            </a:r>
            <a:endParaRPr lang="en-US" altLang="zh-CN" sz="4000" b="1" dirty="0">
              <a:solidFill>
                <a:srgbClr val="215968"/>
              </a:solidFill>
              <a:latin typeface="黑体" panose="02010609060101010101" pitchFamily="49" charset="-122"/>
              <a:ea typeface="黑体" panose="02010609060101010101" pitchFamily="49" charset="-122"/>
              <a:cs typeface="Lantinghei SC Heavy" charset="-122"/>
            </a:endParaRPr>
          </a:p>
          <a:p>
            <a:r>
              <a:rPr lang="zh-CN" altLang="en-US" sz="4000" b="1" dirty="0">
                <a:solidFill>
                  <a:srgbClr val="215968"/>
                </a:solidFill>
                <a:latin typeface="黑体" panose="02010609060101010101" pitchFamily="49" charset="-122"/>
                <a:ea typeface="黑体" panose="02010609060101010101" pitchFamily="49" charset="-122"/>
                <a:cs typeface="Lantinghei SC Heavy" charset="-122"/>
              </a:rPr>
              <a:t>（几何变换）</a:t>
            </a:r>
            <a:endParaRPr lang="en-US" altLang="zh-CN" sz="4000" b="1" dirty="0">
              <a:solidFill>
                <a:srgbClr val="215968"/>
              </a:solidFill>
              <a:latin typeface="黑体" panose="02010609060101010101" pitchFamily="49" charset="-122"/>
              <a:ea typeface="黑体" panose="02010609060101010101" pitchFamily="49" charset="-122"/>
              <a:cs typeface="Lantinghei SC Heavy" charset="-122"/>
            </a:endParaRPr>
          </a:p>
          <a:p>
            <a:endParaRPr lang="zh-CN" altLang="zh-CN" sz="4000" b="1" dirty="0">
              <a:solidFill>
                <a:srgbClr val="215968"/>
              </a:solidFill>
              <a:latin typeface="黑体" panose="02010609060101010101" pitchFamily="49" charset="-122"/>
              <a:ea typeface="黑体" panose="02010609060101010101" pitchFamily="49" charset="-122"/>
              <a:cs typeface="Lantinghei SC Heavy" charset="-122"/>
            </a:endParaRPr>
          </a:p>
          <a:p>
            <a:endParaRPr lang="zh-CN" altLang="en-US" sz="4000" b="1" dirty="0">
              <a:solidFill>
                <a:srgbClr val="215968"/>
              </a:solidFill>
              <a:latin typeface="黑体" panose="02010609060101010101" pitchFamily="49" charset="-122"/>
              <a:ea typeface="黑体" panose="02010609060101010101" pitchFamily="49" charset="-122"/>
              <a:cs typeface="Lantinghei SC Heavy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28134" y="4136907"/>
            <a:ext cx="6678222" cy="193033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2800" b="1" dirty="0">
                <a:solidFill>
                  <a:srgbClr val="215968"/>
                </a:solidFill>
                <a:latin typeface="黑体" panose="02010609060101010101" pitchFamily="49" charset="-122"/>
                <a:ea typeface="黑体" panose="02010609060101010101" pitchFamily="49" charset="-122"/>
                <a:cs typeface="Lantinghei SC Demibold" charset="-122"/>
              </a:rPr>
              <a:t>石振</a:t>
            </a:r>
            <a:endParaRPr lang="en-US" altLang="zh-CN" sz="2800" b="1" dirty="0">
              <a:solidFill>
                <a:srgbClr val="215968"/>
              </a:solidFill>
              <a:latin typeface="黑体" panose="02010609060101010101" pitchFamily="49" charset="-122"/>
              <a:ea typeface="黑体" panose="02010609060101010101" pitchFamily="49" charset="-122"/>
              <a:cs typeface="Lantinghei SC Demibold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2800" b="1" dirty="0">
                <a:solidFill>
                  <a:srgbClr val="215968"/>
                </a:solidFill>
                <a:latin typeface="黑体" panose="02010609060101010101" pitchFamily="49" charset="-122"/>
                <a:ea typeface="黑体" panose="02010609060101010101" pitchFamily="49" charset="-122"/>
                <a:cs typeface="Lantinghei SC Demibold" charset="-122"/>
              </a:rPr>
              <a:t>杭州电子科技大学</a:t>
            </a:r>
            <a:endParaRPr lang="en-US" altLang="zh-CN" sz="2800" b="1" dirty="0">
              <a:solidFill>
                <a:srgbClr val="215968"/>
              </a:solidFill>
              <a:latin typeface="黑体" panose="02010609060101010101" pitchFamily="49" charset="-122"/>
              <a:ea typeface="黑体" panose="02010609060101010101" pitchFamily="49" charset="-122"/>
              <a:cs typeface="Lantinghei SC Demibold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2800" b="1" dirty="0">
                <a:solidFill>
                  <a:srgbClr val="215968"/>
                </a:solidFill>
                <a:latin typeface="黑体" panose="02010609060101010101" pitchFamily="49" charset="-122"/>
                <a:ea typeface="黑体" panose="02010609060101010101" pitchFamily="49" charset="-122"/>
                <a:cs typeface="Lantinghei SC Demibold" charset="-122"/>
              </a:rPr>
              <a:t>电子信息学院</a:t>
            </a:r>
          </a:p>
        </p:txBody>
      </p:sp>
    </p:spTree>
    <p:extLst>
      <p:ext uri="{BB962C8B-B14F-4D97-AF65-F5344CB8AC3E}">
        <p14:creationId xmlns:p14="http://schemas.microsoft.com/office/powerpoint/2010/main" val="3922467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540210" y="286561"/>
            <a:ext cx="36647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2F64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练习</a:t>
            </a:r>
            <a:r>
              <a:rPr lang="en-US" altLang="zh-CN" sz="3600" b="1" dirty="0">
                <a:solidFill>
                  <a:srgbClr val="2F64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 canny</a:t>
            </a:r>
            <a:r>
              <a:rPr lang="zh-CN" altLang="en-US" sz="3600" b="1" dirty="0">
                <a:solidFill>
                  <a:srgbClr val="2F64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算子</a:t>
            </a:r>
            <a:endParaRPr lang="zh-CN" altLang="en-US" sz="36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2D97B2D-CAD2-4C12-866E-FC12DDD28398}"/>
              </a:ext>
            </a:extLst>
          </p:cNvPr>
          <p:cNvSpPr/>
          <p:nvPr/>
        </p:nvSpPr>
        <p:spPr>
          <a:xfrm>
            <a:off x="-66675" y="982915"/>
            <a:ext cx="3773187" cy="100013"/>
          </a:xfrm>
          <a:prstGeom prst="rect">
            <a:avLst/>
          </a:prstGeom>
          <a:gradFill flip="none" rotWithShape="1">
            <a:gsLst>
              <a:gs pos="0">
                <a:srgbClr val="2F6472">
                  <a:tint val="66000"/>
                  <a:satMod val="160000"/>
                </a:srgbClr>
              </a:gs>
              <a:gs pos="32000">
                <a:srgbClr val="2F6472">
                  <a:tint val="44500"/>
                  <a:satMod val="160000"/>
                </a:srgbClr>
              </a:gs>
              <a:gs pos="100000">
                <a:srgbClr val="2F6472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AutoShape 2" descr="数字图像处理">
            <a:hlinkClick r:id="rId3" tooltip="数字图像处理"/>
            <a:extLst>
              <a:ext uri="{FF2B5EF4-FFF2-40B4-BE49-F238E27FC236}">
                <a16:creationId xmlns:a16="http://schemas.microsoft.com/office/drawing/2014/main" id="{DF0D957C-3468-4BFE-82B7-4F339A7BFA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7650" y="-682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65619B-843D-4525-AA3A-E53247ADC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" y="1930334"/>
            <a:ext cx="5057487" cy="117063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53B6918F-3F20-4808-A8C7-ED8F1C356BDF}"/>
              </a:ext>
            </a:extLst>
          </p:cNvPr>
          <p:cNvSpPr/>
          <p:nvPr/>
        </p:nvSpPr>
        <p:spPr>
          <a:xfrm>
            <a:off x="6334440" y="3512358"/>
            <a:ext cx="575072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0.   </a:t>
            </a:r>
            <a:r>
              <a:rPr lang="zh-CN" altLang="en-US" dirty="0"/>
              <a:t>输入图像，即源图像，需为单通道8位图像。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输出，边缘检测结果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double类型的threshold1，第一个滞后性阈值。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double类型的threshold2，第二个滞后性阈值。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表示核的大小，默认值3。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bool类型的L2gradient，一个计算图像梯度幅值的标识，有默认值false。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A767C18-F489-4726-805E-ED5874CD22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9750" y="1930334"/>
            <a:ext cx="6572250" cy="89535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362428F0-70DC-4772-909D-0DCA42316706}"/>
              </a:ext>
            </a:extLst>
          </p:cNvPr>
          <p:cNvSpPr/>
          <p:nvPr/>
        </p:nvSpPr>
        <p:spPr>
          <a:xfrm>
            <a:off x="345277" y="3536023"/>
            <a:ext cx="575072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0.   x</a:t>
            </a:r>
            <a:r>
              <a:rPr lang="zh-CN" altLang="en-US" dirty="0"/>
              <a:t>方向梯度信息，</a:t>
            </a:r>
            <a:r>
              <a:rPr lang="en-US" altLang="zh-CN" dirty="0"/>
              <a:t>(CV_16SC1 or CV_16SC3)</a:t>
            </a:r>
            <a:r>
              <a:rPr lang="zh-CN" altLang="en-US" dirty="0"/>
              <a:t>。</a:t>
            </a:r>
            <a:endParaRPr lang="en-US" altLang="zh-CN" dirty="0"/>
          </a:p>
          <a:p>
            <a:pPr marL="342900" indent="-342900">
              <a:buFontTx/>
              <a:buAutoNum type="arabicPeriod"/>
            </a:pPr>
            <a:r>
              <a:rPr lang="en-US" altLang="zh-CN" dirty="0"/>
              <a:t>y</a:t>
            </a:r>
            <a:r>
              <a:rPr lang="zh-CN" altLang="en-US" dirty="0"/>
              <a:t>方向梯度信息，</a:t>
            </a:r>
            <a:r>
              <a:rPr lang="en-US" altLang="zh-CN" dirty="0"/>
              <a:t>(CV_16SC1 or CV_16SC3)</a:t>
            </a:r>
            <a:r>
              <a:rPr lang="zh-CN" altLang="en-US" dirty="0"/>
              <a:t>。</a:t>
            </a:r>
            <a:endParaRPr lang="en-US" altLang="zh-CN" dirty="0"/>
          </a:p>
          <a:p>
            <a:pPr marL="342900" indent="-342900">
              <a:buFontTx/>
              <a:buAutoNum type="arabicPeriod"/>
            </a:pPr>
            <a:r>
              <a:rPr lang="zh-CN" altLang="en-US" dirty="0"/>
              <a:t>输出，边缘检测结果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double类型的threshold1，第一个滞后性阈值。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double类型的threshold2，第二个滞后性阈值。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bool类型的L2gradient，一个计算图像梯度幅值的标识，有默认值false。</a:t>
            </a:r>
          </a:p>
        </p:txBody>
      </p:sp>
    </p:spTree>
    <p:extLst>
      <p:ext uri="{BB962C8B-B14F-4D97-AF65-F5344CB8AC3E}">
        <p14:creationId xmlns:p14="http://schemas.microsoft.com/office/powerpoint/2010/main" val="419725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540210" y="286561"/>
            <a:ext cx="36647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2F64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练习</a:t>
            </a:r>
            <a:r>
              <a:rPr lang="en-US" altLang="zh-CN" sz="3600" b="1" dirty="0">
                <a:solidFill>
                  <a:srgbClr val="2F64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 canny</a:t>
            </a:r>
            <a:r>
              <a:rPr lang="zh-CN" altLang="en-US" sz="3600" b="1" dirty="0">
                <a:solidFill>
                  <a:srgbClr val="2F64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算子</a:t>
            </a:r>
            <a:endParaRPr lang="zh-CN" altLang="en-US" sz="36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2D97B2D-CAD2-4C12-866E-FC12DDD28398}"/>
              </a:ext>
            </a:extLst>
          </p:cNvPr>
          <p:cNvSpPr/>
          <p:nvPr/>
        </p:nvSpPr>
        <p:spPr>
          <a:xfrm>
            <a:off x="-66675" y="982915"/>
            <a:ext cx="3773187" cy="100013"/>
          </a:xfrm>
          <a:prstGeom prst="rect">
            <a:avLst/>
          </a:prstGeom>
          <a:gradFill flip="none" rotWithShape="1">
            <a:gsLst>
              <a:gs pos="0">
                <a:srgbClr val="2F6472">
                  <a:tint val="66000"/>
                  <a:satMod val="160000"/>
                </a:srgbClr>
              </a:gs>
              <a:gs pos="32000">
                <a:srgbClr val="2F6472">
                  <a:tint val="44500"/>
                  <a:satMod val="160000"/>
                </a:srgbClr>
              </a:gs>
              <a:gs pos="100000">
                <a:srgbClr val="2F6472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AutoShape 2" descr="数字图像处理">
            <a:hlinkClick r:id="rId3" tooltip="数字图像处理"/>
            <a:extLst>
              <a:ext uri="{FF2B5EF4-FFF2-40B4-BE49-F238E27FC236}">
                <a16:creationId xmlns:a16="http://schemas.microsoft.com/office/drawing/2014/main" id="{DF0D957C-3468-4BFE-82B7-4F339A7BFA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7650" y="-682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C6A83BD-C3F3-44A2-9F17-BBC8A430EE3B}"/>
              </a:ext>
            </a:extLst>
          </p:cNvPr>
          <p:cNvSpPr/>
          <p:nvPr/>
        </p:nvSpPr>
        <p:spPr>
          <a:xfrm>
            <a:off x="433390" y="1637768"/>
            <a:ext cx="11325219" cy="324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重载函数：为方便使用，</a:t>
            </a:r>
            <a:r>
              <a:rPr lang="en-US" altLang="zh-CN" sz="28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28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允许在同一范围内声明几个功能类似的同名函数，但是这些同名函数的形式参数（参数的个数、类型或者顺序）必须不同，这样可以用同一个函数完成不同的功能。</a:t>
            </a:r>
            <a:endParaRPr lang="en-US" altLang="zh-CN" sz="2800" dirty="0">
              <a:solidFill>
                <a:srgbClr val="2F64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重载函数常用来实现功能类似而所处理的数据类型不同的问题，不能只有函数返回值类型不同。</a:t>
            </a:r>
          </a:p>
        </p:txBody>
      </p:sp>
    </p:spTree>
    <p:extLst>
      <p:ext uri="{BB962C8B-B14F-4D97-AF65-F5344CB8AC3E}">
        <p14:creationId xmlns:p14="http://schemas.microsoft.com/office/powerpoint/2010/main" val="331381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540210" y="286561"/>
            <a:ext cx="3892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2F64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练习</a:t>
            </a:r>
            <a:r>
              <a:rPr lang="en-US" altLang="zh-CN" sz="3600" b="1" dirty="0">
                <a:solidFill>
                  <a:srgbClr val="2F64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 </a:t>
            </a:r>
            <a:r>
              <a:rPr lang="zh-CN" altLang="en-US" sz="3600" b="1" dirty="0">
                <a:solidFill>
                  <a:srgbClr val="2F64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旋转及缩放</a:t>
            </a:r>
            <a:endParaRPr lang="zh-CN" altLang="en-US" sz="36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2D97B2D-CAD2-4C12-866E-FC12DDD28398}"/>
              </a:ext>
            </a:extLst>
          </p:cNvPr>
          <p:cNvSpPr/>
          <p:nvPr/>
        </p:nvSpPr>
        <p:spPr>
          <a:xfrm>
            <a:off x="-66675" y="982915"/>
            <a:ext cx="3773187" cy="100013"/>
          </a:xfrm>
          <a:prstGeom prst="rect">
            <a:avLst/>
          </a:prstGeom>
          <a:gradFill flip="none" rotWithShape="1">
            <a:gsLst>
              <a:gs pos="0">
                <a:srgbClr val="2F6472">
                  <a:tint val="66000"/>
                  <a:satMod val="160000"/>
                </a:srgbClr>
              </a:gs>
              <a:gs pos="32000">
                <a:srgbClr val="2F6472">
                  <a:tint val="44500"/>
                  <a:satMod val="160000"/>
                </a:srgbClr>
              </a:gs>
              <a:gs pos="100000">
                <a:srgbClr val="2F6472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AutoShape 2" descr="数字图像处理">
            <a:hlinkClick r:id="rId3" tooltip="数字图像处理"/>
            <a:extLst>
              <a:ext uri="{FF2B5EF4-FFF2-40B4-BE49-F238E27FC236}">
                <a16:creationId xmlns:a16="http://schemas.microsoft.com/office/drawing/2014/main" id="{DF0D957C-3468-4BFE-82B7-4F339A7BFA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7650" y="-682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3D0D659-040E-472B-949A-4B37E210E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9354" y="1762813"/>
            <a:ext cx="7947070" cy="404696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D354F4A-6F8B-4B1B-A5C4-EFBB38062530}"/>
              </a:ext>
            </a:extLst>
          </p:cNvPr>
          <p:cNvSpPr txBox="1"/>
          <p:nvPr/>
        </p:nvSpPr>
        <p:spPr>
          <a:xfrm>
            <a:off x="360447" y="3663548"/>
            <a:ext cx="2247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根据角度及缩放比例生成仿射变换矩阵</a:t>
            </a:r>
          </a:p>
        </p:txBody>
      </p:sp>
      <p:sp>
        <p:nvSpPr>
          <p:cNvPr id="8" name="箭头: 下 7">
            <a:extLst>
              <a:ext uri="{FF2B5EF4-FFF2-40B4-BE49-F238E27FC236}">
                <a16:creationId xmlns:a16="http://schemas.microsoft.com/office/drawing/2014/main" id="{A146326C-5AAE-488C-B297-2B6CECEFCFC9}"/>
              </a:ext>
            </a:extLst>
          </p:cNvPr>
          <p:cNvSpPr/>
          <p:nvPr/>
        </p:nvSpPr>
        <p:spPr>
          <a:xfrm rot="16200000" flipH="1">
            <a:off x="2984727" y="3388720"/>
            <a:ext cx="254657" cy="14506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0E86621-26C0-42B4-B512-DBC80770F380}"/>
              </a:ext>
            </a:extLst>
          </p:cNvPr>
          <p:cNvSpPr txBox="1"/>
          <p:nvPr/>
        </p:nvSpPr>
        <p:spPr>
          <a:xfrm>
            <a:off x="532365" y="4518322"/>
            <a:ext cx="224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仿射变换函数</a:t>
            </a:r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1773D51C-740E-4F2F-9CEC-E99690C4C916}"/>
              </a:ext>
            </a:extLst>
          </p:cNvPr>
          <p:cNvSpPr/>
          <p:nvPr/>
        </p:nvSpPr>
        <p:spPr>
          <a:xfrm rot="16200000" flipH="1">
            <a:off x="2984727" y="3977666"/>
            <a:ext cx="254657" cy="14506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25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540210" y="286561"/>
            <a:ext cx="34291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2F64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练习</a:t>
            </a:r>
            <a:r>
              <a:rPr lang="en-US" altLang="zh-CN" sz="3600" b="1" dirty="0">
                <a:solidFill>
                  <a:srgbClr val="2F64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 </a:t>
            </a:r>
            <a:r>
              <a:rPr lang="zh-CN" altLang="en-US" sz="3600" b="1" dirty="0">
                <a:solidFill>
                  <a:srgbClr val="2F64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仿射变换</a:t>
            </a:r>
            <a:endParaRPr lang="zh-CN" altLang="en-US" sz="36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2D97B2D-CAD2-4C12-866E-FC12DDD28398}"/>
              </a:ext>
            </a:extLst>
          </p:cNvPr>
          <p:cNvSpPr/>
          <p:nvPr/>
        </p:nvSpPr>
        <p:spPr>
          <a:xfrm>
            <a:off x="-66675" y="982915"/>
            <a:ext cx="3773187" cy="100013"/>
          </a:xfrm>
          <a:prstGeom prst="rect">
            <a:avLst/>
          </a:prstGeom>
          <a:gradFill flip="none" rotWithShape="1">
            <a:gsLst>
              <a:gs pos="0">
                <a:srgbClr val="2F6472">
                  <a:tint val="66000"/>
                  <a:satMod val="160000"/>
                </a:srgbClr>
              </a:gs>
              <a:gs pos="32000">
                <a:srgbClr val="2F6472">
                  <a:tint val="44500"/>
                  <a:satMod val="160000"/>
                </a:srgbClr>
              </a:gs>
              <a:gs pos="100000">
                <a:srgbClr val="2F6472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AutoShape 2" descr="数字图像处理">
            <a:hlinkClick r:id="rId3" tooltip="数字图像处理"/>
            <a:extLst>
              <a:ext uri="{FF2B5EF4-FFF2-40B4-BE49-F238E27FC236}">
                <a16:creationId xmlns:a16="http://schemas.microsoft.com/office/drawing/2014/main" id="{DF0D957C-3468-4BFE-82B7-4F339A7BFA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7650" y="-682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D354F4A-6F8B-4B1B-A5C4-EFBB38062530}"/>
              </a:ext>
            </a:extLst>
          </p:cNvPr>
          <p:cNvSpPr txBox="1"/>
          <p:nvPr/>
        </p:nvSpPr>
        <p:spPr>
          <a:xfrm>
            <a:off x="400050" y="4615655"/>
            <a:ext cx="2247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根据角度及缩放比例生成仿射变换矩阵</a:t>
            </a:r>
          </a:p>
        </p:txBody>
      </p:sp>
      <p:sp>
        <p:nvSpPr>
          <p:cNvPr id="8" name="箭头: 下 7">
            <a:extLst>
              <a:ext uri="{FF2B5EF4-FFF2-40B4-BE49-F238E27FC236}">
                <a16:creationId xmlns:a16="http://schemas.microsoft.com/office/drawing/2014/main" id="{A146326C-5AAE-488C-B297-2B6CECEFCFC9}"/>
              </a:ext>
            </a:extLst>
          </p:cNvPr>
          <p:cNvSpPr/>
          <p:nvPr/>
        </p:nvSpPr>
        <p:spPr>
          <a:xfrm rot="16200000" flipH="1">
            <a:off x="2984727" y="4340827"/>
            <a:ext cx="254657" cy="14506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0E86621-26C0-42B4-B512-DBC80770F380}"/>
              </a:ext>
            </a:extLst>
          </p:cNvPr>
          <p:cNvSpPr txBox="1"/>
          <p:nvPr/>
        </p:nvSpPr>
        <p:spPr>
          <a:xfrm>
            <a:off x="400050" y="5470429"/>
            <a:ext cx="224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仿射变换函数</a:t>
            </a:r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1773D51C-740E-4F2F-9CEC-E99690C4C916}"/>
              </a:ext>
            </a:extLst>
          </p:cNvPr>
          <p:cNvSpPr/>
          <p:nvPr/>
        </p:nvSpPr>
        <p:spPr>
          <a:xfrm rot="16200000" flipH="1">
            <a:off x="2984727" y="4929773"/>
            <a:ext cx="254657" cy="14506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252832-399F-42B4-A4FF-6173277ED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907" y="932892"/>
            <a:ext cx="7599883" cy="590139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E7448D1-06E6-4214-9CFE-A564C038F9E2}"/>
              </a:ext>
            </a:extLst>
          </p:cNvPr>
          <p:cNvSpPr txBox="1"/>
          <p:nvPr/>
        </p:nvSpPr>
        <p:spPr>
          <a:xfrm>
            <a:off x="400050" y="2266488"/>
            <a:ext cx="224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变换前的三点坐标</a:t>
            </a:r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86A3A9CA-1057-4D84-B690-31428715AD67}"/>
              </a:ext>
            </a:extLst>
          </p:cNvPr>
          <p:cNvSpPr/>
          <p:nvPr/>
        </p:nvSpPr>
        <p:spPr>
          <a:xfrm rot="16200000" flipH="1">
            <a:off x="3049167" y="1725832"/>
            <a:ext cx="254657" cy="14506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A51C7FE-C5AE-4829-B79E-C265A28356DC}"/>
              </a:ext>
            </a:extLst>
          </p:cNvPr>
          <p:cNvSpPr txBox="1"/>
          <p:nvPr/>
        </p:nvSpPr>
        <p:spPr>
          <a:xfrm>
            <a:off x="400050" y="3607398"/>
            <a:ext cx="224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变换后的三点坐标</a:t>
            </a:r>
          </a:p>
        </p:txBody>
      </p:sp>
      <p:sp>
        <p:nvSpPr>
          <p:cNvPr id="15" name="箭头: 下 14">
            <a:extLst>
              <a:ext uri="{FF2B5EF4-FFF2-40B4-BE49-F238E27FC236}">
                <a16:creationId xmlns:a16="http://schemas.microsoft.com/office/drawing/2014/main" id="{D5D561C3-A05E-4C88-88AD-334A64C689B5}"/>
              </a:ext>
            </a:extLst>
          </p:cNvPr>
          <p:cNvSpPr/>
          <p:nvPr/>
        </p:nvSpPr>
        <p:spPr>
          <a:xfrm rot="16200000" flipH="1">
            <a:off x="3027218" y="3066742"/>
            <a:ext cx="254657" cy="14506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82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540210" y="286561"/>
            <a:ext cx="34291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2F64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练习</a:t>
            </a:r>
            <a:r>
              <a:rPr lang="en-US" altLang="zh-CN" sz="3600" b="1" dirty="0">
                <a:solidFill>
                  <a:srgbClr val="2F64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 </a:t>
            </a:r>
            <a:r>
              <a:rPr lang="zh-CN" altLang="en-US" sz="3600" b="1" dirty="0">
                <a:solidFill>
                  <a:srgbClr val="2F64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投影变换</a:t>
            </a:r>
            <a:endParaRPr lang="zh-CN" altLang="en-US" sz="36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2D97B2D-CAD2-4C12-866E-FC12DDD28398}"/>
              </a:ext>
            </a:extLst>
          </p:cNvPr>
          <p:cNvSpPr/>
          <p:nvPr/>
        </p:nvSpPr>
        <p:spPr>
          <a:xfrm>
            <a:off x="-66675" y="982915"/>
            <a:ext cx="3773187" cy="100013"/>
          </a:xfrm>
          <a:prstGeom prst="rect">
            <a:avLst/>
          </a:prstGeom>
          <a:gradFill flip="none" rotWithShape="1">
            <a:gsLst>
              <a:gs pos="0">
                <a:srgbClr val="2F6472">
                  <a:tint val="66000"/>
                  <a:satMod val="160000"/>
                </a:srgbClr>
              </a:gs>
              <a:gs pos="32000">
                <a:srgbClr val="2F6472">
                  <a:tint val="44500"/>
                  <a:satMod val="160000"/>
                </a:srgbClr>
              </a:gs>
              <a:gs pos="100000">
                <a:srgbClr val="2F6472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AutoShape 2" descr="数字图像处理">
            <a:hlinkClick r:id="rId3" tooltip="数字图像处理"/>
            <a:extLst>
              <a:ext uri="{FF2B5EF4-FFF2-40B4-BE49-F238E27FC236}">
                <a16:creationId xmlns:a16="http://schemas.microsoft.com/office/drawing/2014/main" id="{DF0D957C-3468-4BFE-82B7-4F339A7BFA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7650" y="-682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D354F4A-6F8B-4B1B-A5C4-EFBB38062530}"/>
              </a:ext>
            </a:extLst>
          </p:cNvPr>
          <p:cNvSpPr txBox="1"/>
          <p:nvPr/>
        </p:nvSpPr>
        <p:spPr>
          <a:xfrm>
            <a:off x="400050" y="4728753"/>
            <a:ext cx="2247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根据角度及缩放比例生成仿射变换矩阵</a:t>
            </a:r>
          </a:p>
        </p:txBody>
      </p:sp>
      <p:sp>
        <p:nvSpPr>
          <p:cNvPr id="8" name="箭头: 下 7">
            <a:extLst>
              <a:ext uri="{FF2B5EF4-FFF2-40B4-BE49-F238E27FC236}">
                <a16:creationId xmlns:a16="http://schemas.microsoft.com/office/drawing/2014/main" id="{A146326C-5AAE-488C-B297-2B6CECEFCFC9}"/>
              </a:ext>
            </a:extLst>
          </p:cNvPr>
          <p:cNvSpPr/>
          <p:nvPr/>
        </p:nvSpPr>
        <p:spPr>
          <a:xfrm rot="16200000" flipH="1">
            <a:off x="3245378" y="4280322"/>
            <a:ext cx="254657" cy="14506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0E86621-26C0-42B4-B512-DBC80770F380}"/>
              </a:ext>
            </a:extLst>
          </p:cNvPr>
          <p:cNvSpPr txBox="1"/>
          <p:nvPr/>
        </p:nvSpPr>
        <p:spPr>
          <a:xfrm>
            <a:off x="398262" y="5404453"/>
            <a:ext cx="224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仿射变换函数</a:t>
            </a:r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1773D51C-740E-4F2F-9CEC-E99690C4C916}"/>
              </a:ext>
            </a:extLst>
          </p:cNvPr>
          <p:cNvSpPr/>
          <p:nvPr/>
        </p:nvSpPr>
        <p:spPr>
          <a:xfrm rot="16200000" flipH="1">
            <a:off x="3245378" y="4828329"/>
            <a:ext cx="254657" cy="14506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E7448D1-06E6-4214-9CFE-A564C038F9E2}"/>
              </a:ext>
            </a:extLst>
          </p:cNvPr>
          <p:cNvSpPr txBox="1"/>
          <p:nvPr/>
        </p:nvSpPr>
        <p:spPr>
          <a:xfrm>
            <a:off x="400050" y="1748850"/>
            <a:ext cx="224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变换前的四点坐标</a:t>
            </a:r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86A3A9CA-1057-4D84-B690-31428715AD67}"/>
              </a:ext>
            </a:extLst>
          </p:cNvPr>
          <p:cNvSpPr/>
          <p:nvPr/>
        </p:nvSpPr>
        <p:spPr>
          <a:xfrm rot="16200000" flipH="1">
            <a:off x="3243590" y="1204512"/>
            <a:ext cx="254657" cy="14506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A51C7FE-C5AE-4829-B79E-C265A28356DC}"/>
              </a:ext>
            </a:extLst>
          </p:cNvPr>
          <p:cNvSpPr txBox="1"/>
          <p:nvPr/>
        </p:nvSpPr>
        <p:spPr>
          <a:xfrm>
            <a:off x="400050" y="3214601"/>
            <a:ext cx="224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变换后的四点坐标</a:t>
            </a:r>
          </a:p>
        </p:txBody>
      </p:sp>
      <p:sp>
        <p:nvSpPr>
          <p:cNvPr id="15" name="箭头: 下 14">
            <a:extLst>
              <a:ext uri="{FF2B5EF4-FFF2-40B4-BE49-F238E27FC236}">
                <a16:creationId xmlns:a16="http://schemas.microsoft.com/office/drawing/2014/main" id="{D5D561C3-A05E-4C88-88AD-334A64C689B5}"/>
              </a:ext>
            </a:extLst>
          </p:cNvPr>
          <p:cNvSpPr/>
          <p:nvPr/>
        </p:nvSpPr>
        <p:spPr>
          <a:xfrm rot="16200000" flipH="1">
            <a:off x="3243591" y="2667636"/>
            <a:ext cx="254657" cy="14506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1ADD9C5-0704-4070-9022-03CC5C054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972" y="609726"/>
            <a:ext cx="7148331" cy="59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1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540210" y="286561"/>
            <a:ext cx="20377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2F64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仿射矩阵</a:t>
            </a:r>
            <a:endParaRPr lang="zh-CN" altLang="en-US" sz="36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2D97B2D-CAD2-4C12-866E-FC12DDD28398}"/>
              </a:ext>
            </a:extLst>
          </p:cNvPr>
          <p:cNvSpPr/>
          <p:nvPr/>
        </p:nvSpPr>
        <p:spPr>
          <a:xfrm>
            <a:off x="-66675" y="982915"/>
            <a:ext cx="3773187" cy="100013"/>
          </a:xfrm>
          <a:prstGeom prst="rect">
            <a:avLst/>
          </a:prstGeom>
          <a:gradFill flip="none" rotWithShape="1">
            <a:gsLst>
              <a:gs pos="0">
                <a:srgbClr val="2F6472">
                  <a:tint val="66000"/>
                  <a:satMod val="160000"/>
                </a:srgbClr>
              </a:gs>
              <a:gs pos="32000">
                <a:srgbClr val="2F6472">
                  <a:tint val="44500"/>
                  <a:satMod val="160000"/>
                </a:srgbClr>
              </a:gs>
              <a:gs pos="100000">
                <a:srgbClr val="2F6472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AutoShape 2" descr="数字图像处理">
            <a:hlinkClick r:id="rId3" tooltip="数字图像处理"/>
            <a:extLst>
              <a:ext uri="{FF2B5EF4-FFF2-40B4-BE49-F238E27FC236}">
                <a16:creationId xmlns:a16="http://schemas.microsoft.com/office/drawing/2014/main" id="{DF0D957C-3468-4BFE-82B7-4F339A7BFA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7650" y="-682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Text Box 7">
            <a:extLst>
              <a:ext uri="{FF2B5EF4-FFF2-40B4-BE49-F238E27FC236}">
                <a16:creationId xmlns:a16="http://schemas.microsoft.com/office/drawing/2014/main" id="{EB42DE0B-0C1C-47C2-B765-472088E72A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8313" y="4417489"/>
            <a:ext cx="4235455" cy="22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T1：</a:t>
            </a:r>
            <a:r>
              <a:rPr lang="zh-CN" altLang="en-US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比例、旋转、对称、错切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T2：</a:t>
            </a:r>
            <a:r>
              <a:rPr lang="zh-CN" altLang="en-US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平移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T3：</a:t>
            </a:r>
            <a:r>
              <a:rPr lang="zh-CN" altLang="en-US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投影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T4：</a:t>
            </a:r>
            <a:r>
              <a:rPr lang="zh-CN" altLang="en-US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整体缩放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DC37851-24B3-4FD5-BD42-D14EBE584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313" y="1082928"/>
            <a:ext cx="2592621" cy="333456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0AD81FB-B483-4C07-A4F9-770C6DDF4F12}"/>
              </a:ext>
            </a:extLst>
          </p:cNvPr>
          <p:cNvSpPr/>
          <p:nvPr/>
        </p:nvSpPr>
        <p:spPr>
          <a:xfrm>
            <a:off x="7373345" y="1490948"/>
            <a:ext cx="31582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OpenCV</a:t>
            </a:r>
            <a:r>
              <a:rPr lang="zh-CN" altLang="en-US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中为</a:t>
            </a:r>
            <a:r>
              <a:rPr lang="en-US" altLang="zh-CN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3x2</a:t>
            </a:r>
            <a:r>
              <a:rPr lang="zh-CN" altLang="en-US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F2D3B79-C82B-4F12-8AE0-6E0E4C71C897}"/>
                  </a:ext>
                </a:extLst>
              </p:cNvPr>
              <p:cNvSpPr txBox="1"/>
              <p:nvPr/>
            </p:nvSpPr>
            <p:spPr>
              <a:xfrm>
                <a:off x="7718034" y="2324330"/>
                <a:ext cx="1831318" cy="10386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4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altLang="zh-CN" sz="4000" i="0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F2D3B79-C82B-4F12-8AE0-6E0E4C71C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034" y="2324330"/>
                <a:ext cx="1831318" cy="1038682"/>
              </a:xfrm>
              <a:prstGeom prst="rect">
                <a:avLst/>
              </a:prstGeom>
              <a:blipFill>
                <a:blip r:embed="rId5"/>
                <a:stretch>
                  <a:fillRect r="-29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721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540210" y="286561"/>
            <a:ext cx="34291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2F64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练习</a:t>
            </a:r>
            <a:r>
              <a:rPr lang="en-US" altLang="zh-CN" sz="3600" b="1" dirty="0">
                <a:solidFill>
                  <a:srgbClr val="2F64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 </a:t>
            </a:r>
            <a:r>
              <a:rPr lang="zh-CN" altLang="en-US" sz="3600" b="1" dirty="0">
                <a:solidFill>
                  <a:srgbClr val="2F64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图像矫正</a:t>
            </a:r>
            <a:endParaRPr lang="zh-CN" altLang="en-US" sz="36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2D97B2D-CAD2-4C12-866E-FC12DDD28398}"/>
              </a:ext>
            </a:extLst>
          </p:cNvPr>
          <p:cNvSpPr/>
          <p:nvPr/>
        </p:nvSpPr>
        <p:spPr>
          <a:xfrm>
            <a:off x="-66675" y="982915"/>
            <a:ext cx="3773187" cy="100013"/>
          </a:xfrm>
          <a:prstGeom prst="rect">
            <a:avLst/>
          </a:prstGeom>
          <a:gradFill flip="none" rotWithShape="1">
            <a:gsLst>
              <a:gs pos="0">
                <a:srgbClr val="2F6472">
                  <a:tint val="66000"/>
                  <a:satMod val="160000"/>
                </a:srgbClr>
              </a:gs>
              <a:gs pos="32000">
                <a:srgbClr val="2F6472">
                  <a:tint val="44500"/>
                  <a:satMod val="160000"/>
                </a:srgbClr>
              </a:gs>
              <a:gs pos="100000">
                <a:srgbClr val="2F6472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AutoShape 2" descr="数字图像处理">
            <a:hlinkClick r:id="rId3" tooltip="数字图像处理"/>
            <a:extLst>
              <a:ext uri="{FF2B5EF4-FFF2-40B4-BE49-F238E27FC236}">
                <a16:creationId xmlns:a16="http://schemas.microsoft.com/office/drawing/2014/main" id="{DF0D957C-3468-4BFE-82B7-4F339A7BFA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7650" y="-682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 descr="女人戴着帽子&#10;&#10;描述已自动生成">
            <a:extLst>
              <a:ext uri="{FF2B5EF4-FFF2-40B4-BE49-F238E27FC236}">
                <a16:creationId xmlns:a16="http://schemas.microsoft.com/office/drawing/2014/main" id="{1F20E433-7242-44A7-92B9-DD9BDB285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425" y="2395707"/>
            <a:ext cx="3953737" cy="395373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47A24F2-2168-4BCB-905E-29FC8E176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8783" y="2395707"/>
            <a:ext cx="3953736" cy="3953736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F882E6D0-BDB7-4739-862C-66EC3B648721}"/>
              </a:ext>
            </a:extLst>
          </p:cNvPr>
          <p:cNvSpPr/>
          <p:nvPr/>
        </p:nvSpPr>
        <p:spPr>
          <a:xfrm>
            <a:off x="2054581" y="1494603"/>
            <a:ext cx="5262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现有如下图像，如何自动矫正成尺寸相同的左图。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48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540210" y="286561"/>
            <a:ext cx="13436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2F64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思考</a:t>
            </a:r>
            <a:r>
              <a:rPr lang="en-US" altLang="zh-CN" sz="3600" b="1" dirty="0">
                <a:solidFill>
                  <a:srgbClr val="2F64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 sz="36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2D97B2D-CAD2-4C12-866E-FC12DDD28398}"/>
              </a:ext>
            </a:extLst>
          </p:cNvPr>
          <p:cNvSpPr/>
          <p:nvPr/>
        </p:nvSpPr>
        <p:spPr>
          <a:xfrm>
            <a:off x="-66675" y="982915"/>
            <a:ext cx="3773187" cy="100013"/>
          </a:xfrm>
          <a:prstGeom prst="rect">
            <a:avLst/>
          </a:prstGeom>
          <a:gradFill flip="none" rotWithShape="1">
            <a:gsLst>
              <a:gs pos="0">
                <a:srgbClr val="2F6472">
                  <a:tint val="66000"/>
                  <a:satMod val="160000"/>
                </a:srgbClr>
              </a:gs>
              <a:gs pos="32000">
                <a:srgbClr val="2F6472">
                  <a:tint val="44500"/>
                  <a:satMod val="160000"/>
                </a:srgbClr>
              </a:gs>
              <a:gs pos="100000">
                <a:srgbClr val="2F6472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AutoShape 2" descr="数字图像处理">
            <a:hlinkClick r:id="rId3" tooltip="数字图像处理"/>
            <a:extLst>
              <a:ext uri="{FF2B5EF4-FFF2-40B4-BE49-F238E27FC236}">
                <a16:creationId xmlns:a16="http://schemas.microsoft.com/office/drawing/2014/main" id="{DF0D957C-3468-4BFE-82B7-4F339A7BFA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7650" y="-682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882E6D0-BDB7-4739-862C-66EC3B648721}"/>
              </a:ext>
            </a:extLst>
          </p:cNvPr>
          <p:cNvSpPr/>
          <p:nvPr/>
        </p:nvSpPr>
        <p:spPr>
          <a:xfrm>
            <a:off x="1819918" y="1239437"/>
            <a:ext cx="8387938" cy="879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OpenCV</a:t>
            </a:r>
            <a:r>
              <a:rPr lang="zh-CN" altLang="en-US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进行图像的旋转后，超出原尺寸的部分，会被自动裁剪，如何实现不自动裁剪的图像旋转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90AA623-230E-4F68-B15E-DDCB2D8C1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209" y="3112851"/>
            <a:ext cx="2984769" cy="298476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0021BAD-C9B7-4D06-B01C-C192E0DD0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6653" y="3112851"/>
            <a:ext cx="2984770" cy="29847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8236EE2-DDEC-4910-9CEC-19A3584FEB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9098" y="3112850"/>
            <a:ext cx="2984769" cy="298476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C62D692-290E-41FB-86BD-F51FD2ABA4E8}"/>
              </a:ext>
            </a:extLst>
          </p:cNvPr>
          <p:cNvSpPr/>
          <p:nvPr/>
        </p:nvSpPr>
        <p:spPr>
          <a:xfrm>
            <a:off x="2303427" y="2536128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原图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76D1243-FCE6-4A9A-957C-CE57DCC3CEE5}"/>
              </a:ext>
            </a:extLst>
          </p:cNvPr>
          <p:cNvSpPr/>
          <p:nvPr/>
        </p:nvSpPr>
        <p:spPr>
          <a:xfrm>
            <a:off x="5820456" y="253612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原旋转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60584C6-0155-4B2B-A0A8-A4D04CB65B0D}"/>
              </a:ext>
            </a:extLst>
          </p:cNvPr>
          <p:cNvSpPr/>
          <p:nvPr/>
        </p:nvSpPr>
        <p:spPr>
          <a:xfrm>
            <a:off x="9103743" y="243130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改进后的旋转</a:t>
            </a:r>
          </a:p>
        </p:txBody>
      </p:sp>
    </p:spTree>
    <p:extLst>
      <p:ext uri="{BB962C8B-B14F-4D97-AF65-F5344CB8AC3E}">
        <p14:creationId xmlns:p14="http://schemas.microsoft.com/office/powerpoint/2010/main" val="3191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</TotalTime>
  <Words>602</Words>
  <Application>Microsoft Office PowerPoint</Application>
  <PresentationFormat>宽屏</PresentationFormat>
  <Paragraphs>77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等线</vt:lpstr>
      <vt:lpstr>等线</vt:lpstr>
      <vt:lpstr>DengXian Light</vt:lpstr>
      <vt:lpstr>黑体</vt:lpstr>
      <vt:lpstr>微软雅黑</vt:lpstr>
      <vt:lpstr>Arial</vt:lpstr>
      <vt:lpstr>Cambria Math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Han Lingyun</dc:creator>
  <cp:lastModifiedBy>stone stone</cp:lastModifiedBy>
  <cp:revision>21</cp:revision>
  <dcterms:created xsi:type="dcterms:W3CDTF">2016-08-30T07:13:51Z</dcterms:created>
  <dcterms:modified xsi:type="dcterms:W3CDTF">2021-11-03T23:09:07Z</dcterms:modified>
</cp:coreProperties>
</file>